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334" r:id="rId3"/>
    <p:sldId id="335" r:id="rId4"/>
    <p:sldId id="318" r:id="rId5"/>
    <p:sldId id="260" r:id="rId6"/>
    <p:sldId id="343" r:id="rId7"/>
    <p:sldId id="272" r:id="rId8"/>
    <p:sldId id="341" r:id="rId9"/>
    <p:sldId id="274" r:id="rId10"/>
    <p:sldId id="345" r:id="rId11"/>
    <p:sldId id="342" r:id="rId12"/>
    <p:sldId id="339" r:id="rId13"/>
    <p:sldId id="344" r:id="rId14"/>
    <p:sldId id="266" r:id="rId15"/>
    <p:sldId id="267" r:id="rId16"/>
    <p:sldId id="33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2E2B2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9" autoAdjust="0"/>
    <p:restoredTop sz="94660"/>
  </p:normalViewPr>
  <p:slideViewPr>
    <p:cSldViewPr snapToGrid="0">
      <p:cViewPr varScale="1">
        <p:scale>
          <a:sx n="64" d="100"/>
          <a:sy n="64" d="100"/>
        </p:scale>
        <p:origin x="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NSVnB_0r6t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49027F0-33D5-4B30-8354-05CB641A2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11" y="685893"/>
            <a:ext cx="6892089" cy="2982890"/>
          </a:xfrm>
        </p:spPr>
        <p:txBody>
          <a:bodyPr anchor="b">
            <a:normAutofit/>
          </a:bodyPr>
          <a:lstStyle/>
          <a:p>
            <a:pPr algn="l"/>
            <a:r>
              <a:rPr lang="nl-NL" sz="4400" dirty="0"/>
              <a:t>Deskundigheid en Organisatie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611" y="3849540"/>
            <a:ext cx="4653714" cy="1463040"/>
          </a:xfrm>
        </p:spPr>
        <p:txBody>
          <a:bodyPr anchor="t">
            <a:noAutofit/>
          </a:bodyPr>
          <a:lstStyle/>
          <a:p>
            <a:r>
              <a:rPr lang="nl-NL" sz="2800" dirty="0"/>
              <a:t>Les 5</a:t>
            </a:r>
          </a:p>
          <a:p>
            <a:r>
              <a:rPr lang="nl-NL" sz="2800" dirty="0"/>
              <a:t>MZ-PW </a:t>
            </a:r>
          </a:p>
          <a:p>
            <a:r>
              <a:rPr lang="nl-NL" sz="2800" dirty="0"/>
              <a:t>Leerjaar 2</a:t>
            </a:r>
          </a:p>
          <a:p>
            <a:endParaRPr lang="nl-NL" sz="2800" dirty="0">
              <a:solidFill>
                <a:srgbClr val="2E2B21"/>
              </a:solidFill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E05128-D9E1-4C12-931B-FD8C6CB13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6" name="Picture 2" descr="Afbeeldingsresultaat voor mechanism">
            <a:extLst>
              <a:ext uri="{FF2B5EF4-FFF2-40B4-BE49-F238E27FC236}">
                <a16:creationId xmlns:a16="http://schemas.microsoft.com/office/drawing/2014/main" id="{A0A32F47-B58C-4DD0-AC3F-FF056E6F5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739" y="291306"/>
            <a:ext cx="3676650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67A1CF0-483B-43A5-AEFF-CF4E756512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711597"/>
              </p:ext>
            </p:extLst>
          </p:nvPr>
        </p:nvGraphicFramePr>
        <p:xfrm>
          <a:off x="92075" y="92075"/>
          <a:ext cx="155098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Packager Shell-object" showAsIcon="1" r:id="rId4" imgW="1550520" imgH="398520" progId="Package">
                  <p:embed/>
                </p:oleObj>
              </mc:Choice>
              <mc:Fallback>
                <p:oleObj name="Packager Shell-object" showAsIcon="1" r:id="rId4" imgW="1550520" imgH="3985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550988" cy="398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5" descr="Afbeeldingsresultaat voor nec">
            <a:extLst>
              <a:ext uri="{FF2B5EF4-FFF2-40B4-BE49-F238E27FC236}">
                <a16:creationId xmlns:a16="http://schemas.microsoft.com/office/drawing/2014/main" id="{F3EDCF9F-07ED-46A6-A7AC-53CA10BF9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475" y="4819646"/>
            <a:ext cx="1725267" cy="172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04F6E-D994-435D-9315-760D4B27B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Oefentoets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B682AB-C4B0-41E4-A725-19B9F7EF5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3031435"/>
            <a:ext cx="9720073" cy="4023360"/>
          </a:xfrm>
        </p:spPr>
        <p:txBody>
          <a:bodyPr>
            <a:normAutofit/>
          </a:bodyPr>
          <a:lstStyle/>
          <a:p>
            <a:r>
              <a:rPr lang="nl-NL" sz="11500" b="1" dirty="0"/>
              <a:t>bit.ly/2</a:t>
            </a:r>
            <a:r>
              <a:rPr lang="nl-NL" sz="11500" b="1" u="sng" dirty="0"/>
              <a:t>W</a:t>
            </a:r>
            <a:r>
              <a:rPr lang="nl-NL" sz="11500" b="1" dirty="0"/>
              <a:t>pqcd</a:t>
            </a:r>
            <a:r>
              <a:rPr lang="nl-NL" sz="11500" b="1" u="sng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526934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17F31A-4036-43CF-8EF7-5C389F42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Pauze!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39116A-42F6-40B3-9C83-D8473C9F6A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034D94-E793-49CA-8399-7D4828D7AC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4" name="Picture 6" descr="Afbeeldingsresultaat voor nespresso what else">
            <a:extLst>
              <a:ext uri="{FF2B5EF4-FFF2-40B4-BE49-F238E27FC236}">
                <a16:creationId xmlns:a16="http://schemas.microsoft.com/office/drawing/2014/main" id="{A4E22703-2FBE-4B0C-A1DC-F1412CE99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795" y="2286000"/>
            <a:ext cx="6703049" cy="3771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225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58F06-AF28-4CA1-A32A-8B0820943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                               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A8C043-9A02-4145-80C3-42A5D315F7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8809" y="1883883"/>
            <a:ext cx="6411817" cy="4880473"/>
          </a:xfrm>
        </p:spPr>
        <p:txBody>
          <a:bodyPr>
            <a:normAutofit/>
          </a:bodyPr>
          <a:lstStyle/>
          <a:p>
            <a:r>
              <a:rPr lang="nl-NL" sz="3200" dirty="0"/>
              <a:t>Afronden “Praktijk van het protocol”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Onderdeel 3 + 4</a:t>
            </a:r>
          </a:p>
          <a:p>
            <a:endParaRPr lang="nl-NL" sz="3200" dirty="0"/>
          </a:p>
          <a:p>
            <a:r>
              <a:rPr lang="nl-NL" sz="3200" dirty="0"/>
              <a:t>Maken VW-opdrachten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2, 3, 4, 6 en 7 (thema 20)</a:t>
            </a:r>
          </a:p>
          <a:p>
            <a:endParaRPr lang="nl-NL" sz="3200" dirty="0"/>
          </a:p>
          <a:p>
            <a:endParaRPr lang="nl-NL" sz="3200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4C2017A-4139-40AA-95A5-AB7B44306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1242" y="2084832"/>
            <a:ext cx="5875847" cy="49686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 Verslag tot nu toe </a:t>
            </a:r>
            <a:r>
              <a:rPr lang="nl-NL" sz="3200" u="sng" dirty="0"/>
              <a:t>inleveren op maandag 10 juni</a:t>
            </a:r>
            <a:endParaRPr lang="nl-NL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Feedback op 11 juni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Lezen thema 17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Paragraaf 17.1 en 17.2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200" dirty="0"/>
              <a:t>Afronden VW-opdrachten tot nu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3200" dirty="0"/>
          </a:p>
          <a:p>
            <a:endParaRPr lang="nl-NL" sz="3200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0623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E47C1E-529F-4CCB-9F24-436C0AC9F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AA2548-20F9-4892-9AE8-BD6BC7A84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912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6">
            <a:extLst>
              <a:ext uri="{FF2B5EF4-FFF2-40B4-BE49-F238E27FC236}">
                <a16:creationId xmlns:a16="http://schemas.microsoft.com/office/drawing/2014/main" id="{91CF38AD-64FF-4090-AFB9-CD5E95EF5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a14="http://schemas.microsoft.com/office/drawing/2010/main" xmlns:p14="http://schemas.microsoft.com/office/powerpoint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ounded Rectangle 16">
            <a:extLst>
              <a:ext uri="{FF2B5EF4-FFF2-40B4-BE49-F238E27FC236}">
                <a16:creationId xmlns:a16="http://schemas.microsoft.com/office/drawing/2014/main" id="{25D8FF91-E288-440D-8157-447C89804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5458" y="643464"/>
            <a:ext cx="5365605" cy="3599352"/>
          </a:xfrm>
          <a:prstGeom prst="roundRect">
            <a:avLst>
              <a:gd name="adj" fmla="val 4219"/>
            </a:avLst>
          </a:prstGeom>
          <a:solidFill>
            <a:schemeClr val="tx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ounded Rectangle 18">
            <a:extLst>
              <a:ext uri="{FF2B5EF4-FFF2-40B4-BE49-F238E27FC236}">
                <a16:creationId xmlns:a16="http://schemas.microsoft.com/office/drawing/2014/main" id="{BDFD85CC-2798-453A-A5F2-849A59855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0932" y="643464"/>
            <a:ext cx="5365605" cy="3599352"/>
          </a:xfrm>
          <a:prstGeom prst="roundRect">
            <a:avLst>
              <a:gd name="adj" fmla="val 4219"/>
            </a:avLst>
          </a:prstGeom>
          <a:solidFill>
            <a:schemeClr val="tx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B254FB8-8225-4218-96A9-970729B57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 bwMode="white">
          <a:xfrm>
            <a:off x="0" y="4525094"/>
            <a:ext cx="12203151" cy="2344057"/>
            <a:chOff x="0" y="4525094"/>
            <a:chExt cx="12203151" cy="2344057"/>
          </a:xfrm>
        </p:grpSpPr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3E89FEA3-F6D5-45EE-889F-D11BC4BEBF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0" y="4525094"/>
              <a:ext cx="12192000" cy="2332906"/>
            </a:xfrm>
            <a:custGeom>
              <a:avLst/>
              <a:gdLst>
                <a:gd name="connsiteX0" fmla="*/ 0 w 12192000"/>
                <a:gd name="connsiteY0" fmla="*/ 0 h 2332906"/>
                <a:gd name="connsiteX1" fmla="*/ 1996017 w 12192000"/>
                <a:gd name="connsiteY1" fmla="*/ 0 h 2332906"/>
                <a:gd name="connsiteX2" fmla="*/ 2377017 w 12192000"/>
                <a:gd name="connsiteY2" fmla="*/ 263783 h 2332906"/>
                <a:gd name="connsiteX3" fmla="*/ 2385484 w 12192000"/>
                <a:gd name="connsiteY3" fmla="*/ 266713 h 2332906"/>
                <a:gd name="connsiteX4" fmla="*/ 2398184 w 12192000"/>
                <a:gd name="connsiteY4" fmla="*/ 271110 h 2332906"/>
                <a:gd name="connsiteX5" fmla="*/ 2410883 w 12192000"/>
                <a:gd name="connsiteY5" fmla="*/ 275506 h 2332906"/>
                <a:gd name="connsiteX6" fmla="*/ 2421467 w 12192000"/>
                <a:gd name="connsiteY6" fmla="*/ 275506 h 2332906"/>
                <a:gd name="connsiteX7" fmla="*/ 2434167 w 12192000"/>
                <a:gd name="connsiteY7" fmla="*/ 275506 h 2332906"/>
                <a:gd name="connsiteX8" fmla="*/ 2444750 w 12192000"/>
                <a:gd name="connsiteY8" fmla="*/ 271110 h 2332906"/>
                <a:gd name="connsiteX9" fmla="*/ 2457450 w 12192000"/>
                <a:gd name="connsiteY9" fmla="*/ 266713 h 2332906"/>
                <a:gd name="connsiteX10" fmla="*/ 2465917 w 12192000"/>
                <a:gd name="connsiteY10" fmla="*/ 263783 h 2332906"/>
                <a:gd name="connsiteX11" fmla="*/ 2846917 w 12192000"/>
                <a:gd name="connsiteY11" fmla="*/ 0 h 2332906"/>
                <a:gd name="connsiteX12" fmla="*/ 12192000 w 12192000"/>
                <a:gd name="connsiteY12" fmla="*/ 0 h 2332906"/>
                <a:gd name="connsiteX13" fmla="*/ 12192000 w 12192000"/>
                <a:gd name="connsiteY13" fmla="*/ 2332906 h 2332906"/>
                <a:gd name="connsiteX14" fmla="*/ 0 w 12192000"/>
                <a:gd name="connsiteY14" fmla="*/ 2332906 h 233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192000" h="2332906">
                  <a:moveTo>
                    <a:pt x="0" y="0"/>
                  </a:moveTo>
                  <a:lnTo>
                    <a:pt x="1996017" y="0"/>
                  </a:lnTo>
                  <a:lnTo>
                    <a:pt x="2377017" y="263783"/>
                  </a:lnTo>
                  <a:lnTo>
                    <a:pt x="2385484" y="266713"/>
                  </a:lnTo>
                  <a:lnTo>
                    <a:pt x="2398184" y="271110"/>
                  </a:lnTo>
                  <a:lnTo>
                    <a:pt x="2410883" y="275506"/>
                  </a:lnTo>
                  <a:lnTo>
                    <a:pt x="2421467" y="275506"/>
                  </a:lnTo>
                  <a:lnTo>
                    <a:pt x="2434167" y="275506"/>
                  </a:lnTo>
                  <a:lnTo>
                    <a:pt x="2444750" y="271110"/>
                  </a:lnTo>
                  <a:lnTo>
                    <a:pt x="2457450" y="266713"/>
                  </a:lnTo>
                  <a:lnTo>
                    <a:pt x="2465917" y="263783"/>
                  </a:lnTo>
                  <a:lnTo>
                    <a:pt x="2846917" y="0"/>
                  </a:lnTo>
                  <a:lnTo>
                    <a:pt x="12192000" y="0"/>
                  </a:lnTo>
                  <a:lnTo>
                    <a:pt x="12192000" y="2332906"/>
                  </a:lnTo>
                  <a:lnTo>
                    <a:pt x="0" y="2332906"/>
                  </a:lnTo>
                  <a:close/>
                </a:path>
              </a:pathLst>
            </a:cu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19E2CD6E-5C90-4DA2-880B-EC1DC9C14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 flipH="1">
              <a:off x="3820" y="4536245"/>
              <a:ext cx="5660999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A3DCB2FA-F03D-4AEA-AB50-2070F3BFC0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4813714" y="4536245"/>
              <a:ext cx="7389437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69B714B8-4393-497B-8916-D2EE3EC66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817533"/>
            <a:ext cx="10572000" cy="7795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Lijnorganisatie</a:t>
            </a:r>
            <a:r>
              <a:rPr lang="en-US" dirty="0"/>
              <a:t> / </a:t>
            </a:r>
            <a:r>
              <a:rPr lang="en-US" dirty="0" err="1"/>
              <a:t>lijn-staforganisatie</a:t>
            </a:r>
            <a:endParaRPr lang="en-US" dirty="0"/>
          </a:p>
        </p:txBody>
      </p:sp>
      <p:pic>
        <p:nvPicPr>
          <p:cNvPr id="5122" name="Picture 2" descr="Afbeeldingsresultaat voor lijnorganisatie">
            <a:extLst>
              <a:ext uri="{FF2B5EF4-FFF2-40B4-BE49-F238E27FC236}">
                <a16:creationId xmlns:a16="http://schemas.microsoft.com/office/drawing/2014/main" id="{47E144D0-B8AC-46EF-A54A-BFE1FD6F6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2184" y="809368"/>
            <a:ext cx="4346093" cy="325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Afbeeldingsresultaat voor lijn-staforganisatie">
            <a:extLst>
              <a:ext uri="{FF2B5EF4-FFF2-40B4-BE49-F238E27FC236}">
                <a16:creationId xmlns:a16="http://schemas.microsoft.com/office/drawing/2014/main" id="{952474C0-4E1F-46E4-B461-12D6D309D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5979" y="813355"/>
            <a:ext cx="4995509" cy="325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56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Freeform 6">
            <a:extLst>
              <a:ext uri="{FF2B5EF4-FFF2-40B4-BE49-F238E27FC236}">
                <a16:creationId xmlns:a16="http://schemas.microsoft.com/office/drawing/2014/main" id="{BFDA6284-4E06-4F93-9624-A49FE810F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C4E492-4A66-4849-AE81-0CB57CC8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639097"/>
            <a:ext cx="5436256" cy="37811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Matrixorganisatie</a:t>
            </a:r>
            <a:r>
              <a:rPr lang="en-US" dirty="0"/>
              <a:t> / </a:t>
            </a:r>
            <a:r>
              <a:rPr lang="en-US" dirty="0" err="1"/>
              <a:t>projectorganisatie</a:t>
            </a:r>
            <a:endParaRPr lang="en-US" dirty="0"/>
          </a:p>
        </p:txBody>
      </p:sp>
      <p:sp>
        <p:nvSpPr>
          <p:cNvPr id="6149" name="Rectangle 136">
            <a:extLst>
              <a:ext uri="{FF2B5EF4-FFF2-40B4-BE49-F238E27FC236}">
                <a16:creationId xmlns:a16="http://schemas.microsoft.com/office/drawing/2014/main" id="{B453A79C-4D71-4D0A-AEE7-4307FCB688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0916" y="0"/>
            <a:ext cx="609108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0" name="Rounded Rectangle 14">
            <a:extLst>
              <a:ext uri="{FF2B5EF4-FFF2-40B4-BE49-F238E27FC236}">
                <a16:creationId xmlns:a16="http://schemas.microsoft.com/office/drawing/2014/main" id="{38C7BBBA-CD15-45BE-B2D0-CEEEA07A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6326" y="958640"/>
            <a:ext cx="4792210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Afbeeldingsresultaat voor matrixorganisatie">
            <a:extLst>
              <a:ext uri="{FF2B5EF4-FFF2-40B4-BE49-F238E27FC236}">
                <a16:creationId xmlns:a16="http://schemas.microsoft.com/office/drawing/2014/main" id="{BE7E3B5C-C380-4F3A-A852-59810DF640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" r="4" b="-532"/>
          <a:stretch/>
        </p:blipFill>
        <p:spPr bwMode="auto">
          <a:xfrm>
            <a:off x="7068226" y="1251276"/>
            <a:ext cx="4174333" cy="4489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9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6">
            <a:extLst>
              <a:ext uri="{FF2B5EF4-FFF2-40B4-BE49-F238E27FC236}">
                <a16:creationId xmlns:a16="http://schemas.microsoft.com/office/drawing/2014/main" id="{974C5CDB-119C-4669-882B-F5E375BC75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51B20BB-3474-4566-B339-3AF239C1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0" y="639097"/>
            <a:ext cx="5324496" cy="37811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Netwerkorganisatie</a:t>
            </a:r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86F339E-091A-455E-B2ED-8883D910B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0916" y="0"/>
            <a:ext cx="609108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14">
            <a:extLst>
              <a:ext uri="{FF2B5EF4-FFF2-40B4-BE49-F238E27FC236}">
                <a16:creationId xmlns:a16="http://schemas.microsoft.com/office/drawing/2014/main" id="{C2CA0F9B-CD9A-4F30-AC98-837D1E6BD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6326" y="958640"/>
            <a:ext cx="4792210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Gerelateerde afbeelding">
            <a:extLst>
              <a:ext uri="{FF2B5EF4-FFF2-40B4-BE49-F238E27FC236}">
                <a16:creationId xmlns:a16="http://schemas.microsoft.com/office/drawing/2014/main" id="{7B364478-39A4-4CB2-AE02-2F18D1E34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3341" y="1836958"/>
            <a:ext cx="4486233" cy="326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64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A7959D-934C-48F2-AFD8-9CA2F943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552AB2-2F72-4D2B-92D2-9DD83E6DE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454" y="2285999"/>
            <a:ext cx="5178553" cy="4347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800" b="1" dirty="0"/>
              <a:t>Lesprogramma</a:t>
            </a:r>
            <a:endParaRPr lang="nl-NL" b="1" dirty="0"/>
          </a:p>
          <a:p>
            <a:pPr marL="0" indent="0">
              <a:buNone/>
            </a:pPr>
            <a:r>
              <a:rPr lang="nl-NL" sz="2800" dirty="0"/>
              <a:t>Vorige week behandeld: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/>
              <a:t>VW-opdrachten </a:t>
            </a:r>
            <a:br>
              <a:rPr lang="nl-NL" sz="2800" dirty="0"/>
            </a:br>
            <a:r>
              <a:rPr lang="nl-NL" sz="2800" dirty="0"/>
              <a:t>Thema 13, 14, 19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2800" b="1" dirty="0"/>
              <a:t>Vandaag behandelen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/>
              <a:t> Theorie en VW </a:t>
            </a:r>
          </a:p>
          <a:p>
            <a:pPr marL="0" indent="0">
              <a:buNone/>
            </a:pPr>
            <a:r>
              <a:rPr lang="nl-NL" sz="2800" dirty="0"/>
              <a:t>Organisatie en structuur      (thema 20)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EE7D281-3FE6-44D1-A82D-5A92CC3AF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19" y="2286000"/>
            <a:ext cx="5178553" cy="4023360"/>
          </a:xfrm>
        </p:spPr>
        <p:txBody>
          <a:bodyPr>
            <a:normAutofit lnSpcReduction="10000"/>
          </a:bodyPr>
          <a:lstStyle/>
          <a:p>
            <a:r>
              <a:rPr lang="nl-NL" sz="2800" b="1" dirty="0"/>
              <a:t>Vandaag</a:t>
            </a:r>
          </a:p>
          <a:p>
            <a:r>
              <a:rPr lang="nl-NL" sz="2800" dirty="0"/>
              <a:t>- Opfrisrondje</a:t>
            </a:r>
          </a:p>
          <a:p>
            <a:r>
              <a:rPr lang="nl-NL" sz="2800" dirty="0"/>
              <a:t>- Theorie thema 20</a:t>
            </a:r>
          </a:p>
          <a:p>
            <a:r>
              <a:rPr lang="nl-NL" sz="2800" dirty="0"/>
              <a:t>- Filmpje</a:t>
            </a:r>
          </a:p>
          <a:p>
            <a:r>
              <a:rPr lang="nl-NL" sz="2800" dirty="0"/>
              <a:t> </a:t>
            </a:r>
            <a:r>
              <a:rPr lang="nl-NL" sz="2800" b="1" dirty="0"/>
              <a:t>Pauze </a:t>
            </a:r>
          </a:p>
          <a:p>
            <a:r>
              <a:rPr lang="nl-NL" sz="2800" dirty="0"/>
              <a:t>-Verder werken eindopdracht</a:t>
            </a:r>
          </a:p>
          <a:p>
            <a:r>
              <a:rPr lang="nl-NL" sz="2800" dirty="0"/>
              <a:t>- VW-opdrachten nabespreken?</a:t>
            </a:r>
          </a:p>
        </p:txBody>
      </p:sp>
      <p:pic>
        <p:nvPicPr>
          <p:cNvPr id="3076" name="Picture 4" descr="Gerelateerde afbeelding">
            <a:extLst>
              <a:ext uri="{FF2B5EF4-FFF2-40B4-BE49-F238E27FC236}">
                <a16:creationId xmlns:a16="http://schemas.microsoft.com/office/drawing/2014/main" id="{DD5FE175-BC32-49A1-B983-2B289B711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147" y="3291078"/>
            <a:ext cx="321945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02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Opfrissertje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 fontScale="77500" lnSpcReduction="20000"/>
          </a:bodyPr>
          <a:lstStyle/>
          <a:p>
            <a:pPr marL="514350" indent="-514350" algn="ctr">
              <a:buAutoNum type="arabicPeriod"/>
            </a:pPr>
            <a:endParaRPr lang="nl-NL" sz="4000" b="1" dirty="0"/>
          </a:p>
          <a:p>
            <a:pPr marL="0" indent="0" algn="ctr">
              <a:buNone/>
            </a:pPr>
            <a:r>
              <a:rPr lang="nl-NL" sz="4700" b="1" dirty="0"/>
              <a:t>Ga naar Menti.com</a:t>
            </a:r>
          </a:p>
          <a:p>
            <a:pPr marL="0" indent="0" algn="ctr">
              <a:buNone/>
            </a:pPr>
            <a:r>
              <a:rPr lang="nl-NL" sz="4700" b="1" dirty="0"/>
              <a:t>en</a:t>
            </a:r>
          </a:p>
          <a:p>
            <a:pPr marL="0" indent="0" algn="ctr">
              <a:buNone/>
            </a:pPr>
            <a:r>
              <a:rPr lang="nl-NL" sz="4700" b="1" dirty="0"/>
              <a:t>voer de code in</a:t>
            </a:r>
          </a:p>
          <a:p>
            <a:pPr marL="0" indent="0" algn="ctr">
              <a:buNone/>
            </a:pPr>
            <a:endParaRPr lang="nl-NL" sz="4000" b="1" dirty="0"/>
          </a:p>
          <a:p>
            <a:pPr marL="0" indent="0" algn="ctr">
              <a:buNone/>
            </a:pPr>
            <a:r>
              <a:rPr lang="nl-NL" sz="6000" b="1" dirty="0"/>
              <a:t>60 82 20</a:t>
            </a:r>
          </a:p>
          <a:p>
            <a:endParaRPr lang="nl-NL" sz="4000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06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8366" y="685217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Missie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4AAE9EB-7A18-4C22-B5E3-05350847BBBC}"/>
              </a:ext>
            </a:extLst>
          </p:cNvPr>
          <p:cNvSpPr txBox="1"/>
          <p:nvPr/>
        </p:nvSpPr>
        <p:spPr>
          <a:xfrm>
            <a:off x="644520" y="1751409"/>
            <a:ext cx="5630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Een missie geeft aan wat je als </a:t>
            </a:r>
            <a:br>
              <a:rPr lang="nl-NL" sz="2800" dirty="0"/>
            </a:br>
            <a:r>
              <a:rPr lang="nl-NL" sz="2800" dirty="0"/>
              <a:t>organisatie naar buiten wilt uitdragen: gericht op </a:t>
            </a:r>
            <a:r>
              <a:rPr lang="nl-NL" sz="2800" u="sng" dirty="0"/>
              <a:t>identiteit en waarden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9DDC6797-FD47-4241-ACDC-AC1A14D0A641}"/>
              </a:ext>
            </a:extLst>
          </p:cNvPr>
          <p:cNvSpPr txBox="1"/>
          <p:nvPr/>
        </p:nvSpPr>
        <p:spPr>
          <a:xfrm>
            <a:off x="6251792" y="1782593"/>
            <a:ext cx="5472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Een visie geeft aan wat de na te streven idealen van de organisatie zijn: gericht op de </a:t>
            </a:r>
            <a:r>
              <a:rPr lang="nl-NL" sz="2800" u="sng" dirty="0"/>
              <a:t>toekomst</a:t>
            </a:r>
          </a:p>
        </p:txBody>
      </p:sp>
      <p:sp>
        <p:nvSpPr>
          <p:cNvPr id="21" name="Titel 1">
            <a:extLst>
              <a:ext uri="{FF2B5EF4-FFF2-40B4-BE49-F238E27FC236}">
                <a16:creationId xmlns:a16="http://schemas.microsoft.com/office/drawing/2014/main" id="{B38FCE5B-697F-44E7-970A-A848CF0E7013}"/>
              </a:ext>
            </a:extLst>
          </p:cNvPr>
          <p:cNvSpPr txBox="1">
            <a:spLocks/>
          </p:cNvSpPr>
          <p:nvPr/>
        </p:nvSpPr>
        <p:spPr>
          <a:xfrm>
            <a:off x="4329188" y="612192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Visie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86F49574-AC45-4862-9B07-7CA9B6E67675}"/>
              </a:ext>
            </a:extLst>
          </p:cNvPr>
          <p:cNvSpPr/>
          <p:nvPr/>
        </p:nvSpPr>
        <p:spPr>
          <a:xfrm>
            <a:off x="5829079" y="4696039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rgbClr val="00B0F0"/>
                </a:solidFill>
              </a:rPr>
              <a:t>Kenmerken</a:t>
            </a:r>
          </a:p>
          <a:p>
            <a:pPr algn="ctr"/>
            <a:r>
              <a:rPr lang="nl-NL" sz="3200" dirty="0"/>
              <a:t>Toekomstgericht</a:t>
            </a:r>
          </a:p>
          <a:p>
            <a:pPr algn="ctr"/>
            <a:r>
              <a:rPr lang="nl-NL" sz="3200" dirty="0"/>
              <a:t>Kan bijgesteld worden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1B7D72CF-0DDE-4F2A-BFA5-F4C6DFFD06A3}"/>
              </a:ext>
            </a:extLst>
          </p:cNvPr>
          <p:cNvSpPr txBox="1"/>
          <p:nvPr/>
        </p:nvSpPr>
        <p:spPr>
          <a:xfrm>
            <a:off x="480230" y="3520648"/>
            <a:ext cx="5472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“Waarvoor we staan”</a:t>
            </a:r>
          </a:p>
          <a:p>
            <a:pPr algn="ctr"/>
            <a:endParaRPr lang="nl-NL" sz="2800" dirty="0"/>
          </a:p>
          <a:p>
            <a:pPr algn="ctr"/>
            <a:endParaRPr lang="nl-NL" sz="2800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3993EC6-B800-4EF7-AEC4-4C69686CAE5F}"/>
              </a:ext>
            </a:extLst>
          </p:cNvPr>
          <p:cNvSpPr txBox="1"/>
          <p:nvPr/>
        </p:nvSpPr>
        <p:spPr>
          <a:xfrm>
            <a:off x="6264244" y="3520647"/>
            <a:ext cx="5472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“Waarvoor we gaan”</a:t>
            </a:r>
          </a:p>
          <a:p>
            <a:pPr algn="ctr"/>
            <a:endParaRPr lang="nl-NL" sz="2800" dirty="0"/>
          </a:p>
          <a:p>
            <a:pPr algn="ctr"/>
            <a:endParaRPr lang="nl-NL" sz="2800" dirty="0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9681D369-4DB2-4AAA-9CCD-C33B7675039B}"/>
              </a:ext>
            </a:extLst>
          </p:cNvPr>
          <p:cNvSpPr/>
          <p:nvPr/>
        </p:nvSpPr>
        <p:spPr>
          <a:xfrm>
            <a:off x="168244" y="472722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rgbClr val="00B0F0"/>
                </a:solidFill>
              </a:rPr>
              <a:t>Kenmerken</a:t>
            </a:r>
          </a:p>
          <a:p>
            <a:pPr lvl="0" algn="ctr"/>
            <a:r>
              <a:rPr lang="nl-NL" sz="3200" dirty="0"/>
              <a:t>Gericht op organisatie</a:t>
            </a:r>
          </a:p>
          <a:p>
            <a:pPr lvl="0" algn="ctr"/>
            <a:r>
              <a:rPr lang="nl-NL" sz="3200" dirty="0"/>
              <a:t>Wordt meestal </a:t>
            </a:r>
            <a:r>
              <a:rPr lang="nl-NL" sz="3200" u="sng" dirty="0"/>
              <a:t>niet </a:t>
            </a:r>
            <a:r>
              <a:rPr lang="nl-NL" sz="3200" dirty="0"/>
              <a:t>bijgesteld</a:t>
            </a:r>
          </a:p>
        </p:txBody>
      </p:sp>
    </p:spTree>
    <p:extLst>
      <p:ext uri="{BB962C8B-B14F-4D97-AF65-F5344CB8AC3E}">
        <p14:creationId xmlns:p14="http://schemas.microsoft.com/office/powerpoint/2010/main" val="36832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27A20-07BA-4196-A94C-1EF2752E8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Medezeggenschap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18FD40-62DB-4968-8046-AAC074F901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0923" y="1834763"/>
            <a:ext cx="10306482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/>
              <a:t>Invloed uitoefenen op een organisatie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sz="2800" b="1" dirty="0"/>
              <a:t>Medezeggenschapsraad</a:t>
            </a:r>
          </a:p>
          <a:p>
            <a:r>
              <a:rPr lang="nl-NL" sz="2800" dirty="0"/>
              <a:t>Bestaat uit ouders en personeel die:</a:t>
            </a:r>
          </a:p>
          <a:p>
            <a:pPr marL="0" indent="0">
              <a:buNone/>
            </a:pPr>
            <a:r>
              <a:rPr lang="nl-NL" sz="2800" dirty="0">
                <a:cs typeface="Calibri" panose="020F0502020204030204" pitchFamily="34" charset="0"/>
                <a:sym typeface="Wingdings" panose="05000000000000000000" pitchFamily="2" charset="2"/>
              </a:rPr>
              <a:t> Overal over </a:t>
            </a:r>
            <a:r>
              <a:rPr lang="nl-NL" sz="2800" u="sng" dirty="0">
                <a:cs typeface="Calibri" panose="020F0502020204030204" pitchFamily="34" charset="0"/>
                <a:sym typeface="Wingdings" panose="05000000000000000000" pitchFamily="2" charset="2"/>
              </a:rPr>
              <a:t>mee </a:t>
            </a:r>
            <a:r>
              <a:rPr lang="nl-NL" sz="2800" dirty="0">
                <a:cs typeface="Calibri" panose="020F0502020204030204" pitchFamily="34" charset="0"/>
                <a:sym typeface="Wingdings" panose="05000000000000000000" pitchFamily="2" charset="2"/>
              </a:rPr>
              <a:t>mogen </a:t>
            </a:r>
            <a:r>
              <a:rPr lang="nl-NL" sz="2800" u="sng" dirty="0">
                <a:cs typeface="Calibri" panose="020F0502020204030204" pitchFamily="34" charset="0"/>
                <a:sym typeface="Wingdings" panose="05000000000000000000" pitchFamily="2" charset="2"/>
              </a:rPr>
              <a:t>praten</a:t>
            </a:r>
          </a:p>
          <a:p>
            <a:pPr marL="0" indent="0">
              <a:buNone/>
            </a:pPr>
            <a:r>
              <a:rPr lang="nl-NL" sz="2800" dirty="0"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nl-NL" sz="2800" u="sng" dirty="0">
                <a:cs typeface="Calibri" panose="020F0502020204030204" pitchFamily="34" charset="0"/>
                <a:sym typeface="Wingdings" panose="05000000000000000000" pitchFamily="2" charset="2"/>
              </a:rPr>
              <a:t>Advies</a:t>
            </a:r>
            <a:r>
              <a:rPr lang="nl-NL" sz="2800" dirty="0">
                <a:cs typeface="Calibri" panose="020F0502020204030204" pitchFamily="34" charset="0"/>
                <a:sym typeface="Wingdings" panose="05000000000000000000" pitchFamily="2" charset="2"/>
              </a:rPr>
              <a:t> mogen geven </a:t>
            </a:r>
            <a:endParaRPr lang="nl-NL" sz="28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2800" dirty="0">
                <a:cs typeface="Calibri" panose="020F0502020204030204" pitchFamily="34" charset="0"/>
                <a:sym typeface="Wingdings" panose="05000000000000000000" pitchFamily="2" charset="2"/>
              </a:rPr>
              <a:t> Het bestuur </a:t>
            </a:r>
            <a:r>
              <a:rPr lang="nl-NL" sz="2800" u="sng" dirty="0">
                <a:cs typeface="Calibri" panose="020F0502020204030204" pitchFamily="34" charset="0"/>
                <a:sym typeface="Wingdings" panose="05000000000000000000" pitchFamily="2" charset="2"/>
              </a:rPr>
              <a:t>corrigeren</a:t>
            </a:r>
            <a:r>
              <a:rPr lang="nl-NL" sz="2800" dirty="0">
                <a:cs typeface="Calibri" panose="020F0502020204030204" pitchFamily="34" charset="0"/>
                <a:sym typeface="Wingdings" panose="05000000000000000000" pitchFamily="2" charset="2"/>
              </a:rPr>
              <a:t> waar nodig</a:t>
            </a:r>
            <a:endParaRPr lang="nl-NL" sz="2800" dirty="0">
              <a:cs typeface="Calibri" panose="020F0502020204030204" pitchFamily="34" charset="0"/>
            </a:endParaRP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17CCC368-109A-449E-AA7C-ECCD2D185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80217" y="2913704"/>
            <a:ext cx="6307836" cy="4023360"/>
          </a:xfrm>
        </p:spPr>
        <p:txBody>
          <a:bodyPr>
            <a:normAutofit/>
          </a:bodyPr>
          <a:lstStyle/>
          <a:p>
            <a:r>
              <a:rPr lang="nl-NL" sz="2800" b="1" dirty="0"/>
              <a:t>Oudercommissie</a:t>
            </a:r>
          </a:p>
          <a:p>
            <a:pPr marL="0" indent="0">
              <a:buNone/>
            </a:pPr>
            <a:r>
              <a:rPr lang="nl-NL" sz="2800" u="sng" dirty="0">
                <a:cs typeface="Calibri" panose="020F0502020204030204" pitchFamily="34" charset="0"/>
              </a:rPr>
              <a:t>Adviseren</a:t>
            </a:r>
            <a:r>
              <a:rPr lang="nl-NL" sz="2800" dirty="0">
                <a:cs typeface="Calibri" panose="020F0502020204030204" pitchFamily="34" charset="0"/>
              </a:rPr>
              <a:t> bestuur over:</a:t>
            </a:r>
          </a:p>
          <a:p>
            <a:pPr marL="0" indent="0">
              <a:buNone/>
            </a:pPr>
            <a:r>
              <a:rPr lang="nl-NL" sz="2800" dirty="0"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nl-NL" sz="2800" dirty="0">
                <a:cs typeface="Calibri" panose="020F0502020204030204" pitchFamily="34" charset="0"/>
              </a:rPr>
              <a:t>pedagogisch beleid en kwaliteit</a:t>
            </a:r>
            <a:endParaRPr lang="nl-NL" sz="2800" dirty="0"/>
          </a:p>
          <a:p>
            <a:endParaRPr lang="nl-NL" sz="2800" dirty="0"/>
          </a:p>
        </p:txBody>
      </p:sp>
      <p:pic>
        <p:nvPicPr>
          <p:cNvPr id="6146" name="Picture 2" descr="Afbeeldingsresultaat voor support">
            <a:extLst>
              <a:ext uri="{FF2B5EF4-FFF2-40B4-BE49-F238E27FC236}">
                <a16:creationId xmlns:a16="http://schemas.microsoft.com/office/drawing/2014/main" id="{0380C6E5-08E7-46BC-BE28-04C961BE5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0455" y="143868"/>
            <a:ext cx="2920058" cy="262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34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70CDF15-2D1C-4B8E-BBD1-219054D81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69106302-4615-4073-8734-E2FA449B1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630150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Uitstapje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DEDFEB1F-97D4-46FE-9FC6-A94232037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8FA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3299C3-F8E5-4C05-8D9B-211D59D24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6866" y="1881749"/>
            <a:ext cx="10964671" cy="5442396"/>
          </a:xfrm>
        </p:spPr>
        <p:txBody>
          <a:bodyPr vert="horz" lIns="45720" tIns="45720" rIns="45720" bIns="45720" rtlCol="0"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C00000"/>
                </a:solidFill>
              </a:rPr>
              <a:t>Autoritair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leiderschap</a:t>
            </a:r>
            <a:endParaRPr lang="en-US" sz="2400" b="1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 err="1"/>
              <a:t>Niet-democratisch</a:t>
            </a: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 err="1"/>
              <a:t>Bepaalt</a:t>
            </a:r>
            <a:r>
              <a:rPr lang="en-US" sz="2400" i="1" dirty="0"/>
              <a:t> </a:t>
            </a:r>
            <a:r>
              <a:rPr lang="en-US" sz="2400" i="1" dirty="0" err="1"/>
              <a:t>en</a:t>
            </a:r>
            <a:r>
              <a:rPr lang="en-US" sz="2400" i="1" dirty="0"/>
              <a:t> </a:t>
            </a:r>
            <a:r>
              <a:rPr lang="en-US" sz="2400" i="1" dirty="0" err="1"/>
              <a:t>controleert</a:t>
            </a:r>
            <a:r>
              <a:rPr lang="en-US" sz="2400" i="1" dirty="0"/>
              <a:t> </a:t>
            </a:r>
            <a:r>
              <a:rPr lang="en-US" sz="2400" i="1" dirty="0" err="1"/>
              <a:t>veel</a:t>
            </a: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 err="1"/>
              <a:t>Stelt</a:t>
            </a:r>
            <a:r>
              <a:rPr lang="en-US" sz="2400" i="1" dirty="0"/>
              <a:t> </a:t>
            </a:r>
            <a:r>
              <a:rPr lang="en-US" sz="2400" i="1" dirty="0" err="1"/>
              <a:t>hoge</a:t>
            </a:r>
            <a:r>
              <a:rPr lang="en-US" sz="2400" i="1" dirty="0"/>
              <a:t> </a:t>
            </a:r>
            <a:r>
              <a:rPr lang="en-US" sz="2400" i="1" dirty="0" err="1"/>
              <a:t>eisen</a:t>
            </a:r>
            <a:r>
              <a:rPr lang="en-US" sz="2400" i="1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 err="1"/>
              <a:t>Permissief</a:t>
            </a:r>
            <a:r>
              <a:rPr lang="en-US" sz="2400" b="1" dirty="0"/>
              <a:t> </a:t>
            </a:r>
            <a:r>
              <a:rPr lang="en-US" sz="2400" b="1" dirty="0" err="1"/>
              <a:t>leiderschap</a:t>
            </a:r>
            <a:r>
              <a:rPr lang="en-US" sz="2400" b="1" dirty="0"/>
              <a:t> (Laissez-faire)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 err="1"/>
              <a:t>Terughoudend</a:t>
            </a: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 err="1"/>
              <a:t>Afwachtend</a:t>
            </a: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 err="1"/>
              <a:t>Controleert</a:t>
            </a:r>
            <a:r>
              <a:rPr lang="en-US" sz="2400" i="1" dirty="0"/>
              <a:t> </a:t>
            </a:r>
            <a:r>
              <a:rPr lang="en-US" sz="2400" i="1" dirty="0" err="1"/>
              <a:t>niet</a:t>
            </a:r>
            <a:r>
              <a:rPr lang="en-US" sz="2400" i="1" dirty="0"/>
              <a:t> </a:t>
            </a:r>
            <a:r>
              <a:rPr lang="en-US" sz="2400" i="1" dirty="0" err="1"/>
              <a:t>en</a:t>
            </a:r>
            <a:r>
              <a:rPr lang="en-US" sz="2400" i="1" dirty="0"/>
              <a:t> </a:t>
            </a:r>
            <a:r>
              <a:rPr lang="en-US" sz="2400" i="1" dirty="0" err="1"/>
              <a:t>stelt</a:t>
            </a:r>
            <a:r>
              <a:rPr lang="en-US" sz="2400" i="1" dirty="0"/>
              <a:t> </a:t>
            </a:r>
            <a:r>
              <a:rPr lang="en-US" sz="2400" i="1" dirty="0" err="1"/>
              <a:t>weinig</a:t>
            </a:r>
            <a:r>
              <a:rPr lang="en-US" sz="2400" i="1" dirty="0"/>
              <a:t> </a:t>
            </a:r>
            <a:r>
              <a:rPr lang="en-US" sz="2400" i="1" dirty="0" err="1"/>
              <a:t>eisen</a:t>
            </a:r>
            <a:endParaRPr lang="en-US" sz="2400" i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60" name="Picture 12" descr="Gerelateerde afbeelding">
            <a:extLst>
              <a:ext uri="{FF2B5EF4-FFF2-40B4-BE49-F238E27FC236}">
                <a16:creationId xmlns:a16="http://schemas.microsoft.com/office/drawing/2014/main" id="{3EBE0465-889D-4AEC-A505-ED3FF523D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893" y="4702402"/>
            <a:ext cx="1511384" cy="147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authority boss">
            <a:extLst>
              <a:ext uri="{FF2B5EF4-FFF2-40B4-BE49-F238E27FC236}">
                <a16:creationId xmlns:a16="http://schemas.microsoft.com/office/drawing/2014/main" id="{ECB2CF42-C7CE-45EF-879D-8C169C62D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589" y="4426831"/>
            <a:ext cx="1888800" cy="188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fbeeldingsresultaat voor vergaderen">
            <a:extLst>
              <a:ext uri="{FF2B5EF4-FFF2-40B4-BE49-F238E27FC236}">
                <a16:creationId xmlns:a16="http://schemas.microsoft.com/office/drawing/2014/main" id="{2DE51043-48E9-45C9-B6FB-C0042B655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833" y="4497950"/>
            <a:ext cx="1888800" cy="188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D0D9D73E-9AB2-4EB1-A6D9-A1DB1AEE7534}"/>
              </a:ext>
            </a:extLst>
          </p:cNvPr>
          <p:cNvSpPr txBox="1"/>
          <p:nvPr/>
        </p:nvSpPr>
        <p:spPr>
          <a:xfrm>
            <a:off x="6395409" y="1873237"/>
            <a:ext cx="564896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Autoritatief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leiderschap</a:t>
            </a:r>
            <a:endParaRPr lang="en-US" sz="2200" b="1" dirty="0">
              <a:solidFill>
                <a:srgbClr val="0070C0"/>
              </a:solidFill>
            </a:endParaRPr>
          </a:p>
          <a:p>
            <a:endParaRPr lang="en-US" sz="22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err="1"/>
              <a:t>Wel</a:t>
            </a:r>
            <a:r>
              <a:rPr lang="en-US" sz="2400" i="1" dirty="0"/>
              <a:t> </a:t>
            </a:r>
            <a:r>
              <a:rPr lang="en-US" sz="2400" i="1" dirty="0" err="1"/>
              <a:t>democratisch</a:t>
            </a:r>
            <a:endParaRPr lang="en-US" sz="24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err="1"/>
              <a:t>Communiceert</a:t>
            </a:r>
            <a:r>
              <a:rPr lang="en-US" sz="2400" i="1" dirty="0"/>
              <a:t> </a:t>
            </a:r>
            <a:r>
              <a:rPr lang="en-US" sz="2400" i="1" dirty="0" err="1"/>
              <a:t>veel</a:t>
            </a:r>
            <a:endParaRPr lang="en-US" sz="24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 err="1"/>
              <a:t>Sluit</a:t>
            </a:r>
            <a:r>
              <a:rPr lang="en-US" sz="2400" i="1" dirty="0"/>
              <a:t> </a:t>
            </a:r>
            <a:r>
              <a:rPr lang="en-US" sz="2400" i="1" dirty="0" err="1"/>
              <a:t>aan</a:t>
            </a:r>
            <a:r>
              <a:rPr lang="en-US" sz="2400" i="1" dirty="0"/>
              <a:t> </a:t>
            </a:r>
            <a:r>
              <a:rPr lang="en-US" sz="2400" i="1" dirty="0" err="1"/>
              <a:t>bij</a:t>
            </a:r>
            <a:r>
              <a:rPr lang="en-US" sz="2400" i="1" dirty="0"/>
              <a:t> </a:t>
            </a:r>
            <a:r>
              <a:rPr lang="en-US" sz="2400" i="1" dirty="0" err="1"/>
              <a:t>wensen</a:t>
            </a:r>
            <a:r>
              <a:rPr lang="en-US" sz="2400" i="1" dirty="0"/>
              <a:t> </a:t>
            </a:r>
            <a:r>
              <a:rPr lang="en-US" sz="2400" i="1" dirty="0" err="1"/>
              <a:t>en</a:t>
            </a:r>
            <a:r>
              <a:rPr lang="en-US" sz="2400" i="1" dirty="0"/>
              <a:t> </a:t>
            </a:r>
            <a:r>
              <a:rPr lang="en-US" sz="2400" i="1" dirty="0" err="1"/>
              <a:t>ideeën</a:t>
            </a:r>
            <a:endParaRPr lang="en-US" sz="2400" i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038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96265-04E6-4929-9B13-75DB4F33C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696" y="257714"/>
            <a:ext cx="9720072" cy="1499616"/>
          </a:xfrm>
        </p:spPr>
        <p:txBody>
          <a:bodyPr/>
          <a:lstStyle/>
          <a:p>
            <a:pPr algn="ctr"/>
            <a:r>
              <a:rPr lang="nl-NL" dirty="0"/>
              <a:t>Kijkt en luistert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38BD1D7-D8CA-45EC-8033-0D50F2F0ED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Onlinemedia 6" title="Organisatiekunde: Leiderschapsstijlen">
            <a:hlinkClick r:id="" action="ppaction://media"/>
            <a:extLst>
              <a:ext uri="{FF2B5EF4-FFF2-40B4-BE49-F238E27FC236}">
                <a16:creationId xmlns:a16="http://schemas.microsoft.com/office/drawing/2014/main" id="{64A0378B-854F-410A-BC39-1925D670B1BB}"/>
              </a:ext>
            </a:extLst>
          </p:cNvPr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25290" y="1335024"/>
            <a:ext cx="9917747" cy="5578733"/>
          </a:xfrm>
          <a:prstGeom prst="rect">
            <a:avLst/>
          </a:prstGeom>
        </p:spPr>
      </p:pic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E2A006B-86C8-4D8D-9182-C7CFFA5C9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EC2626D-D7A1-4EFB-945F-3BED8692122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73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E7B23-2DF8-44E1-B8CC-74388CFDC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verstaan we onder ‘prettig werken’?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70B1D8-96A7-43BD-8B75-8B9505F23E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5071873" cy="40233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800" b="1" dirty="0"/>
              <a:t>Open communicatie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/>
              <a:t>Zeggen wat goed gaat én wat beter kan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2800" dirty="0"/>
          </a:p>
          <a:p>
            <a:pPr marL="0" indent="0">
              <a:buNone/>
            </a:pPr>
            <a:r>
              <a:rPr lang="nl-NL" sz="2800" b="1" dirty="0"/>
              <a:t>Collegialiteit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/>
              <a:t>Geen wij-zij cultuur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/>
              <a:t>Samen-cultuur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800" b="1" dirty="0"/>
              <a:t>Opleiding en training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93A3F24-6822-4EF4-8DE6-8DAC9A230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320" y="2285999"/>
            <a:ext cx="6202680" cy="4383157"/>
          </a:xfrm>
        </p:spPr>
        <p:txBody>
          <a:bodyPr>
            <a:normAutofit fontScale="85000" lnSpcReduction="20000"/>
          </a:bodyPr>
          <a:lstStyle/>
          <a:p>
            <a:r>
              <a:rPr lang="nl-NL" sz="2800" b="1" dirty="0"/>
              <a:t>Betrokken leiding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/>
              <a:t>Geeft mensen vertrouwen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800" dirty="0"/>
              <a:t>Weet waar mensen mee bezig zijn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2800" dirty="0"/>
          </a:p>
          <a:p>
            <a:pPr marL="0" indent="0">
              <a:buNone/>
            </a:pPr>
            <a:r>
              <a:rPr lang="nl-NL" sz="2800" b="1" dirty="0"/>
              <a:t>Gerichtheid op het kind of leerling</a:t>
            </a:r>
          </a:p>
          <a:p>
            <a:pPr marL="0" indent="0">
              <a:buNone/>
            </a:pPr>
            <a:r>
              <a:rPr lang="nl-NL" sz="2800" dirty="0"/>
              <a:t>“Het kind gaat voor de taken”</a:t>
            </a:r>
          </a:p>
          <a:p>
            <a:pPr marL="0" indent="0">
              <a:buNone/>
            </a:pPr>
            <a:endParaRPr lang="nl-NL" sz="28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sz="2800" b="1" dirty="0"/>
              <a:t>Gericht op verbeteringen</a:t>
            </a:r>
          </a:p>
          <a:p>
            <a:pPr marL="0" indent="0">
              <a:buNone/>
            </a:pPr>
            <a:r>
              <a:rPr lang="nl-NL" sz="2800" dirty="0"/>
              <a:t>Openstaan voor andere ideeën over werk</a:t>
            </a:r>
          </a:p>
          <a:p>
            <a:pPr marL="0" indent="0">
              <a:buNone/>
            </a:pPr>
            <a:r>
              <a:rPr lang="nl-NL" sz="2800" dirty="0"/>
              <a:t>Feedback kunnen ontvangen</a:t>
            </a:r>
          </a:p>
        </p:txBody>
      </p:sp>
    </p:spTree>
    <p:extLst>
      <p:ext uri="{BB962C8B-B14F-4D97-AF65-F5344CB8AC3E}">
        <p14:creationId xmlns:p14="http://schemas.microsoft.com/office/powerpoint/2010/main" val="8201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Huiswerk tot nu toe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nl-NL" sz="4000" b="1" dirty="0"/>
          </a:p>
          <a:p>
            <a:pPr marL="0" indent="0" algn="ctr">
              <a:buNone/>
            </a:pPr>
            <a:endParaRPr lang="nl-NL" sz="4000" b="1" dirty="0"/>
          </a:p>
          <a:p>
            <a:pPr marL="0" indent="0" algn="ctr">
              <a:buNone/>
            </a:pPr>
            <a:endParaRPr lang="nl-NL" sz="4000" b="1" dirty="0"/>
          </a:p>
          <a:p>
            <a:endParaRPr lang="nl-NL" sz="4000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F9F1FC65-6F15-47BF-A699-0E8FFB437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818333"/>
              </p:ext>
            </p:extLst>
          </p:nvPr>
        </p:nvGraphicFramePr>
        <p:xfrm>
          <a:off x="3100083" y="2536601"/>
          <a:ext cx="9102339" cy="4037960"/>
        </p:xfrm>
        <a:graphic>
          <a:graphicData uri="http://schemas.openxmlformats.org/drawingml/2006/table">
            <a:tbl>
              <a:tblPr/>
              <a:tblGrid>
                <a:gridCol w="5014982">
                  <a:extLst>
                    <a:ext uri="{9D8B030D-6E8A-4147-A177-3AD203B41FA5}">
                      <a16:colId xmlns:a16="http://schemas.microsoft.com/office/drawing/2014/main" val="2106286490"/>
                    </a:ext>
                  </a:extLst>
                </a:gridCol>
                <a:gridCol w="4087357">
                  <a:extLst>
                    <a:ext uri="{9D8B030D-6E8A-4147-A177-3AD203B41FA5}">
                      <a16:colId xmlns:a16="http://schemas.microsoft.com/office/drawing/2014/main" val="3783181624"/>
                    </a:ext>
                  </a:extLst>
                </a:gridCol>
              </a:tblGrid>
              <a:tr h="1058860">
                <a:tc>
                  <a:txBody>
                    <a:bodyPr/>
                    <a:lstStyle/>
                    <a:p>
                      <a:r>
                        <a:rPr lang="nl-NL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1.VW Thema 13 (Prof. Werken)</a:t>
                      </a:r>
                    </a:p>
                    <a:p>
                      <a:r>
                        <a:rPr lang="nl-NL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Visie en beleid</a:t>
                      </a:r>
                      <a:endParaRPr lang="nl-NL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nl-NL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Inleveren</a:t>
                      </a:r>
                    </a:p>
                    <a:p>
                      <a:r>
                        <a:rPr lang="nl-NL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VW-Opdrachten</a:t>
                      </a:r>
                    </a:p>
                    <a:p>
                      <a:r>
                        <a:rPr lang="nl-NL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3, 4 en 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287749"/>
                  </a:ext>
                </a:extLst>
              </a:tr>
              <a:tr h="105886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2.VW Thema 19 (Prof. Werken)</a:t>
                      </a:r>
                    </a:p>
                    <a:p>
                      <a:r>
                        <a:rPr lang="nl-NL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Protocollen      </a:t>
                      </a:r>
                      <a:endParaRPr lang="nl-NL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Opdrachten</a:t>
                      </a:r>
                    </a:p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3, 5, 6, 9 en (beargumenteren) 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017218"/>
                  </a:ext>
                </a:extLst>
              </a:tr>
              <a:tr h="1411814">
                <a:tc>
                  <a:txBody>
                    <a:bodyPr/>
                    <a:lstStyle/>
                    <a:p>
                      <a:r>
                        <a:rPr lang="nl-NL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3. </a:t>
                      </a:r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VW Thema 14 (Prof. Werken)</a:t>
                      </a:r>
                    </a:p>
                    <a:p>
                      <a:r>
                        <a:rPr lang="nl-NL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Wet- en regelgeving</a:t>
                      </a:r>
                      <a:endParaRPr lang="nl-NL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4. VW Thema 20 (Pedagogisch Werk 2)</a:t>
                      </a:r>
                    </a:p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Organisatiekunde</a:t>
                      </a:r>
                    </a:p>
                    <a:p>
                      <a:endParaRPr lang="nl-NL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Opdrachten</a:t>
                      </a:r>
                    </a:p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3, 6, 8, 11, 15</a:t>
                      </a:r>
                    </a:p>
                    <a:p>
                      <a:endParaRPr lang="nl-NL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Opdrachten</a:t>
                      </a:r>
                    </a:p>
                    <a:p>
                      <a:r>
                        <a:rPr lang="nl-N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2, 3, 4, 6 en 7</a:t>
                      </a:r>
                    </a:p>
                    <a:p>
                      <a:endParaRPr lang="nl-NL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endParaRPr lang="nl-NL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676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86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379</Words>
  <Application>Microsoft Office PowerPoint</Application>
  <PresentationFormat>Breedbeeld</PresentationFormat>
  <Paragraphs>129</Paragraphs>
  <Slides>16</Slides>
  <Notes>0</Notes>
  <HiddenSlides>0</HiddenSlides>
  <MMClips>1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Arial</vt:lpstr>
      <vt:lpstr>Tw Cen MT</vt:lpstr>
      <vt:lpstr>Tw Cen MT Condensed</vt:lpstr>
      <vt:lpstr>Wingdings</vt:lpstr>
      <vt:lpstr>Wingdings 3</vt:lpstr>
      <vt:lpstr>Integraal</vt:lpstr>
      <vt:lpstr>Packager Shell-object</vt:lpstr>
      <vt:lpstr>Deskundigheid en Organisatie</vt:lpstr>
      <vt:lpstr>Programma</vt:lpstr>
      <vt:lpstr>Opfrissertje</vt:lpstr>
      <vt:lpstr>Missie</vt:lpstr>
      <vt:lpstr>Medezeggenschap </vt:lpstr>
      <vt:lpstr>Uitstapje</vt:lpstr>
      <vt:lpstr>Kijkt en luistert</vt:lpstr>
      <vt:lpstr>Wat verstaan we onder ‘prettig werken’?</vt:lpstr>
      <vt:lpstr>Huiswerk tot nu toe</vt:lpstr>
      <vt:lpstr>Oefentoets</vt:lpstr>
      <vt:lpstr>Pauze!</vt:lpstr>
      <vt:lpstr>Vandaag                               Huiswerk</vt:lpstr>
      <vt:lpstr>PowerPoint-presentatie</vt:lpstr>
      <vt:lpstr>Lijnorganisatie / lijn-staforganisatie</vt:lpstr>
      <vt:lpstr>Matrixorganisatie / projectorganisatie</vt:lpstr>
      <vt:lpstr>Netwerkorganisatie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en Organisatie</dc:title>
  <dc:creator>Erik Joustra</dc:creator>
  <cp:lastModifiedBy>Erik Joustra</cp:lastModifiedBy>
  <cp:revision>14</cp:revision>
  <dcterms:created xsi:type="dcterms:W3CDTF">2019-05-28T07:43:40Z</dcterms:created>
  <dcterms:modified xsi:type="dcterms:W3CDTF">2019-06-04T07:02:46Z</dcterms:modified>
</cp:coreProperties>
</file>